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846" autoAdjust="0"/>
    <p:restoredTop sz="94660"/>
  </p:normalViewPr>
  <p:slideViewPr>
    <p:cSldViewPr>
      <p:cViewPr varScale="1">
        <p:scale>
          <a:sx n="69" d="100"/>
          <a:sy n="69" d="100"/>
        </p:scale>
        <p:origin x="-6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A8B9A-FC37-4C8E-BCB7-0048D3F1DA4C}" type="datetimeFigureOut">
              <a:rPr lang="en-US" smtClean="0"/>
              <a:pPr/>
              <a:t>7/2/2009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EEB37-EC74-42D7-900E-DAC3945E5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A8B9A-FC37-4C8E-BCB7-0048D3F1DA4C}" type="datetimeFigureOut">
              <a:rPr lang="en-US" smtClean="0"/>
              <a:pPr/>
              <a:t>7/2/2009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EEB37-EC74-42D7-900E-DAC3945E5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A8B9A-FC37-4C8E-BCB7-0048D3F1DA4C}" type="datetimeFigureOut">
              <a:rPr lang="en-US" smtClean="0"/>
              <a:pPr/>
              <a:t>7/2/2009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EEB37-EC74-42D7-900E-DAC3945E5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A8B9A-FC37-4C8E-BCB7-0048D3F1DA4C}" type="datetimeFigureOut">
              <a:rPr lang="en-US" smtClean="0"/>
              <a:pPr/>
              <a:t>7/2/2009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EEB37-EC74-42D7-900E-DAC3945E5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A8B9A-FC37-4C8E-BCB7-0048D3F1DA4C}" type="datetimeFigureOut">
              <a:rPr lang="en-US" smtClean="0"/>
              <a:pPr/>
              <a:t>7/2/2009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EEB37-EC74-42D7-900E-DAC3945E5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A8B9A-FC37-4C8E-BCB7-0048D3F1DA4C}" type="datetimeFigureOut">
              <a:rPr lang="en-US" smtClean="0"/>
              <a:pPr/>
              <a:t>7/2/2009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EEB37-EC74-42D7-900E-DAC3945E5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A8B9A-FC37-4C8E-BCB7-0048D3F1DA4C}" type="datetimeFigureOut">
              <a:rPr lang="en-US" smtClean="0"/>
              <a:pPr/>
              <a:t>7/2/2009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EEB37-EC74-42D7-900E-DAC3945E5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A8B9A-FC37-4C8E-BCB7-0048D3F1DA4C}" type="datetimeFigureOut">
              <a:rPr lang="en-US" smtClean="0"/>
              <a:pPr/>
              <a:t>7/2/2009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EEB37-EC74-42D7-900E-DAC3945E5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A8B9A-FC37-4C8E-BCB7-0048D3F1DA4C}" type="datetimeFigureOut">
              <a:rPr lang="en-US" smtClean="0"/>
              <a:pPr/>
              <a:t>7/2/2009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EEB37-EC74-42D7-900E-DAC3945E5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A8B9A-FC37-4C8E-BCB7-0048D3F1DA4C}" type="datetimeFigureOut">
              <a:rPr lang="en-US" smtClean="0"/>
              <a:pPr/>
              <a:t>7/2/2009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EEB37-EC74-42D7-900E-DAC3945E5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A8B9A-FC37-4C8E-BCB7-0048D3F1DA4C}" type="datetimeFigureOut">
              <a:rPr lang="en-US" smtClean="0"/>
              <a:pPr/>
              <a:t>7/2/2009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BCEEB37-EC74-42D7-900E-DAC3945E5B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0A8B9A-FC37-4C8E-BCB7-0048D3F1DA4C}" type="datetimeFigureOut">
              <a:rPr lang="en-US" smtClean="0"/>
              <a:pPr/>
              <a:t>7/2/2009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CEEB37-EC74-42D7-900E-DAC3945E5B9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computer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No: 16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362200"/>
            <a:ext cx="7772400" cy="1362456"/>
          </a:xfrm>
        </p:spPr>
        <p:txBody>
          <a:bodyPr/>
          <a:lstStyle/>
          <a:p>
            <a:pPr algn="ctr"/>
            <a:r>
              <a:rPr sz="4800" smtClean="0">
                <a:solidFill>
                  <a:schemeClr val="tx1"/>
                </a:solidFill>
                <a:latin typeface="Algerian" pitchFamily="82" charset="0"/>
              </a:rPr>
              <a:t>KEYWORDS</a:t>
            </a:r>
            <a:endParaRPr lang="en-US" sz="4800" dirty="0">
              <a:solidFill>
                <a:schemeClr val="tx1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lgerian" pitchFamily="82" charset="0"/>
              </a:rPr>
              <a:t>Keywords </a:t>
            </a:r>
            <a:endParaRPr lang="en-US" sz="4000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14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Calibri" pitchFamily="34" charset="0"/>
              </a:rPr>
              <a:t>Keywords  are the words whose meaning has already been explained to the C compiler. The keywords cannot be used as variable names because if we do so we are trying to assign a new meaning to the keyword, which is not allowed by the computer.</a:t>
            </a:r>
          </a:p>
          <a:p>
            <a:pPr>
              <a:buNone/>
            </a:pPr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The keywords are also called “Reserved words”.</a:t>
            </a:r>
          </a:p>
          <a:p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There are only 32 keywords available in C. </a:t>
            </a:r>
          </a:p>
          <a:p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The list of keywords in C are shown in next slide.  </a:t>
            </a: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auto		 double	              if                   static	       case</a:t>
            </a:r>
          </a:p>
          <a:p>
            <a:pPr>
              <a:buNone/>
            </a:pPr>
            <a:r>
              <a:rPr lang="en-US" dirty="0" smtClean="0"/>
              <a:t>	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break	else	   </a:t>
            </a:r>
            <a:r>
              <a:rPr lang="en-US" dirty="0" err="1" smtClean="0"/>
              <a:t>int</a:t>
            </a:r>
            <a:r>
              <a:rPr lang="en-US" dirty="0" smtClean="0"/>
              <a:t> 	           </a:t>
            </a:r>
            <a:r>
              <a:rPr lang="en-US" dirty="0" err="1" smtClean="0"/>
              <a:t>struct</a:t>
            </a:r>
            <a:r>
              <a:rPr lang="en-US" dirty="0" smtClean="0"/>
              <a:t>	         </a:t>
            </a:r>
            <a:r>
              <a:rPr lang="en-US" dirty="0" err="1" smtClean="0"/>
              <a:t>enum</a:t>
            </a:r>
            <a:r>
              <a:rPr lang="en-US" dirty="0" smtClean="0"/>
              <a:t>	        long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switch	  char	            extern	           near	       while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typedef</a:t>
            </a:r>
            <a:r>
              <a:rPr lang="en-US" dirty="0" smtClean="0"/>
              <a:t>	const		float	         register	        union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continue	far		return	        unsigned	       default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for		short		void	             do	         </a:t>
            </a:r>
            <a:r>
              <a:rPr lang="en-US" dirty="0" err="1" smtClean="0"/>
              <a:t>goto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signed	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lgerian" pitchFamily="82" charset="0"/>
              </a:rPr>
              <a:t>Keywords </a:t>
            </a:r>
            <a:endParaRPr lang="en-US" sz="4000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Algerian" pitchFamily="82" charset="0"/>
              </a:rPr>
              <a:t>The </a:t>
            </a:r>
            <a:r>
              <a:rPr lang="en-US" sz="4000" b="1" dirty="0" err="1" smtClean="0">
                <a:latin typeface="Algerian" pitchFamily="82" charset="0"/>
              </a:rPr>
              <a:t>scanf</a:t>
            </a:r>
            <a:r>
              <a:rPr lang="en-US" sz="4000" b="1" dirty="0" smtClean="0">
                <a:latin typeface="Algerian" pitchFamily="82" charset="0"/>
              </a:rPr>
              <a:t>() function</a:t>
            </a:r>
            <a:endParaRPr lang="en-US" sz="4000" b="1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r>
              <a:rPr lang="en-US" dirty="0" smtClean="0">
                <a:latin typeface="Calibri" pitchFamily="34" charset="0"/>
              </a:rPr>
              <a:t>In C programming language, the </a:t>
            </a:r>
            <a:r>
              <a:rPr lang="en-US" dirty="0" err="1" smtClean="0">
                <a:latin typeface="Calibri" pitchFamily="34" charset="0"/>
              </a:rPr>
              <a:t>scanf</a:t>
            </a:r>
            <a:r>
              <a:rPr lang="en-US" dirty="0" smtClean="0">
                <a:latin typeface="Calibri" pitchFamily="34" charset="0"/>
              </a:rPr>
              <a:t>() function  is used to read information from standard input device (keyboard).</a:t>
            </a:r>
          </a:p>
          <a:p>
            <a:r>
              <a:rPr lang="en-US" dirty="0" smtClean="0">
                <a:latin typeface="Calibri" pitchFamily="34" charset="0"/>
              </a:rPr>
              <a:t>The </a:t>
            </a:r>
            <a:r>
              <a:rPr lang="en-US" dirty="0" err="1" smtClean="0">
                <a:latin typeface="Calibri" pitchFamily="34" charset="0"/>
              </a:rPr>
              <a:t>scanf</a:t>
            </a:r>
            <a:r>
              <a:rPr lang="en-US" dirty="0" smtClean="0">
                <a:latin typeface="Calibri" pitchFamily="34" charset="0"/>
              </a:rPr>
              <a:t>() function read information for numbers and other </a:t>
            </a:r>
            <a:r>
              <a:rPr lang="en-US" dirty="0" err="1" smtClean="0">
                <a:latin typeface="Calibri" pitchFamily="34" charset="0"/>
              </a:rPr>
              <a:t>datatypes</a:t>
            </a:r>
            <a:r>
              <a:rPr lang="en-US" dirty="0" smtClean="0">
                <a:latin typeface="Calibri" pitchFamily="34" charset="0"/>
              </a:rPr>
              <a:t> from standard input (often console or command prompt).</a:t>
            </a:r>
          </a:p>
          <a:p>
            <a:r>
              <a:rPr lang="en-US" dirty="0" smtClean="0">
                <a:latin typeface="Calibri" pitchFamily="34" charset="0"/>
              </a:rPr>
              <a:t>The </a:t>
            </a:r>
            <a:r>
              <a:rPr lang="en-US" dirty="0" err="1" smtClean="0">
                <a:latin typeface="Calibri" pitchFamily="34" charset="0"/>
              </a:rPr>
              <a:t>scanf</a:t>
            </a:r>
            <a:r>
              <a:rPr lang="en-US" dirty="0" smtClean="0">
                <a:latin typeface="Calibri" pitchFamily="34" charset="0"/>
              </a:rPr>
              <a:t>() function prototype is: 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</a:rPr>
              <a:t>			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</a:rPr>
              <a:t>			</a:t>
            </a:r>
            <a:r>
              <a:rPr lang="en-US" dirty="0" err="1" smtClean="0">
                <a:latin typeface="Calibri" pitchFamily="34" charset="0"/>
              </a:rPr>
              <a:t>scanf</a:t>
            </a:r>
            <a:r>
              <a:rPr lang="en-US" dirty="0" smtClean="0">
                <a:latin typeface="Calibri" pitchFamily="34" charset="0"/>
              </a:rPr>
              <a:t>(“ format </a:t>
            </a:r>
            <a:r>
              <a:rPr lang="en-US" dirty="0" err="1" smtClean="0">
                <a:latin typeface="Calibri" pitchFamily="34" charset="0"/>
              </a:rPr>
              <a:t>specifier</a:t>
            </a:r>
            <a:r>
              <a:rPr lang="en-US" dirty="0" smtClean="0">
                <a:latin typeface="Calibri" pitchFamily="34" charset="0"/>
              </a:rPr>
              <a:t>”, &amp;variable list);</a:t>
            </a: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latin typeface="Algerian" pitchFamily="82" charset="0"/>
              </a:rPr>
              <a:t>Scanf</a:t>
            </a:r>
            <a:r>
              <a:rPr lang="en-US" sz="3600" b="1" dirty="0" smtClean="0">
                <a:latin typeface="Algerian" pitchFamily="82" charset="0"/>
              </a:rPr>
              <a:t>() function cont….</a:t>
            </a:r>
            <a:endParaRPr lang="en-US" sz="3600" b="1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5410200"/>
          </a:xfrm>
        </p:spPr>
        <p:txBody>
          <a:bodyPr/>
          <a:lstStyle/>
          <a:p>
            <a:r>
              <a:rPr lang="en-US" dirty="0" smtClean="0"/>
              <a:t>In prototype of </a:t>
            </a:r>
            <a:r>
              <a:rPr lang="en-US" dirty="0" err="1" smtClean="0"/>
              <a:t>scanf</a:t>
            </a:r>
            <a:r>
              <a:rPr lang="en-US" dirty="0" smtClean="0"/>
              <a:t>() function, the format strings could be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%f for input real values</a:t>
            </a:r>
          </a:p>
          <a:p>
            <a:pPr>
              <a:buNone/>
            </a:pPr>
            <a:r>
              <a:rPr lang="en-US" dirty="0" smtClean="0"/>
              <a:t>			%d for input integer values</a:t>
            </a:r>
          </a:p>
          <a:p>
            <a:pPr>
              <a:buNone/>
            </a:pPr>
            <a:r>
              <a:rPr lang="en-US" dirty="0" smtClean="0"/>
              <a:t>			%c for input char values  etc…</a:t>
            </a:r>
          </a:p>
          <a:p>
            <a:pPr>
              <a:buNone/>
            </a:pPr>
            <a:r>
              <a:rPr lang="en-US" dirty="0" smtClean="0"/>
              <a:t>Following   are some examples of usage of </a:t>
            </a:r>
            <a:r>
              <a:rPr lang="en-US" dirty="0" err="1" smtClean="0"/>
              <a:t>scanf</a:t>
            </a:r>
            <a:r>
              <a:rPr lang="en-US" dirty="0" smtClean="0"/>
              <a:t>() statement.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dirty="0" err="1" smtClean="0"/>
              <a:t>scanf</a:t>
            </a:r>
            <a:r>
              <a:rPr lang="en-US" dirty="0" smtClean="0"/>
              <a:t>(“%d”, &amp;a);    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dirty="0" err="1" smtClean="0"/>
              <a:t>scanf</a:t>
            </a:r>
            <a:r>
              <a:rPr lang="en-US" dirty="0" smtClean="0"/>
              <a:t>(“%d %f”, &amp;</a:t>
            </a:r>
            <a:r>
              <a:rPr lang="en-US" dirty="0" err="1" smtClean="0"/>
              <a:t>i,&amp;f</a:t>
            </a:r>
            <a:r>
              <a:rPr lang="en-US" dirty="0" smtClean="0"/>
              <a:t>);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As you can see, that the format for </a:t>
            </a:r>
            <a:r>
              <a:rPr lang="en-US" dirty="0" err="1" smtClean="0"/>
              <a:t>scanf</a:t>
            </a:r>
            <a:r>
              <a:rPr lang="en-US" dirty="0" smtClean="0"/>
              <a:t>() looks very much like that for </a:t>
            </a:r>
            <a:r>
              <a:rPr lang="en-US" dirty="0" err="1" smtClean="0"/>
              <a:t>printf</a:t>
            </a:r>
            <a:r>
              <a:rPr lang="en-US" dirty="0" smtClean="0"/>
              <a:t>(), the arguments on the left is a string that contain format </a:t>
            </a:r>
            <a:r>
              <a:rPr lang="en-US" dirty="0" err="1" smtClean="0"/>
              <a:t>specifier</a:t>
            </a:r>
            <a:r>
              <a:rPr lang="en-US" dirty="0" smtClean="0"/>
              <a:t> and variables names on the right side.</a:t>
            </a:r>
          </a:p>
          <a:p>
            <a:r>
              <a:rPr lang="en-US" dirty="0" smtClean="0"/>
              <a:t>The format </a:t>
            </a:r>
            <a:r>
              <a:rPr lang="en-US" dirty="0" err="1" smtClean="0"/>
              <a:t>specifiers</a:t>
            </a:r>
            <a:r>
              <a:rPr lang="en-US" dirty="0" smtClean="0"/>
              <a:t> for </a:t>
            </a:r>
            <a:r>
              <a:rPr lang="en-US" dirty="0" err="1" smtClean="0"/>
              <a:t>scanf</a:t>
            </a:r>
            <a:r>
              <a:rPr lang="en-US" dirty="0" smtClean="0"/>
              <a:t>() are similar to </a:t>
            </a:r>
            <a:r>
              <a:rPr lang="en-US" dirty="0" err="1" smtClean="0"/>
              <a:t>printf</a:t>
            </a:r>
            <a:r>
              <a:rPr lang="en-US" dirty="0" smtClean="0"/>
              <a:t>()function.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%d for integer values</a:t>
            </a:r>
          </a:p>
          <a:p>
            <a:pPr>
              <a:buNone/>
            </a:pPr>
            <a:r>
              <a:rPr lang="en-US" dirty="0" smtClean="0"/>
              <a:t>			%f or %e for real values</a:t>
            </a:r>
          </a:p>
          <a:p>
            <a:pPr>
              <a:buNone/>
            </a:pPr>
            <a:r>
              <a:rPr lang="en-US" dirty="0" smtClean="0"/>
              <a:t>			%c for character</a:t>
            </a:r>
          </a:p>
          <a:p>
            <a:pPr>
              <a:buNone/>
            </a:pPr>
            <a:r>
              <a:rPr lang="en-US" dirty="0" smtClean="0"/>
              <a:t>			%l for long </a:t>
            </a:r>
            <a:r>
              <a:rPr lang="en-US" dirty="0" err="1" smtClean="0"/>
              <a:t>int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%lf  for double type.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5181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In pervious examples,  you may notice that “&amp;” operator before the variable name in </a:t>
            </a:r>
            <a:r>
              <a:rPr lang="en-US" sz="1800" dirty="0" err="1" smtClean="0"/>
              <a:t>scanf</a:t>
            </a:r>
            <a:r>
              <a:rPr lang="en-US" sz="1800" dirty="0" smtClean="0"/>
              <a:t>() statement is must.</a:t>
            </a:r>
          </a:p>
          <a:p>
            <a:r>
              <a:rPr lang="en-US" sz="1800" dirty="0" smtClean="0"/>
              <a:t>“&amp;” is a pointer operator or it is also called Address operator or ampersand.</a:t>
            </a:r>
          </a:p>
          <a:p>
            <a:r>
              <a:rPr lang="en-US" sz="1800" dirty="0" smtClean="0"/>
              <a:t>The meaning or working of this operator is that it tells the memory address of variable where the input value will be </a:t>
            </a:r>
            <a:r>
              <a:rPr lang="en-US" sz="1800" dirty="0" smtClean="0"/>
              <a:t>store.</a:t>
            </a:r>
            <a:endParaRPr lang="en-US" sz="1800" dirty="0" smtClean="0"/>
          </a:p>
          <a:p>
            <a:r>
              <a:rPr lang="en-US" sz="1800" dirty="0" smtClean="0"/>
              <a:t>Example:   </a:t>
            </a:r>
          </a:p>
          <a:p>
            <a:pPr>
              <a:buNone/>
            </a:pPr>
            <a:r>
              <a:rPr lang="en-US" sz="1800" dirty="0" smtClean="0"/>
              <a:t>		</a:t>
            </a:r>
            <a:r>
              <a:rPr lang="en-US" sz="1800" dirty="0" err="1" smtClean="0"/>
              <a:t>printf</a:t>
            </a:r>
            <a:r>
              <a:rPr lang="en-US" sz="1800" dirty="0" smtClean="0"/>
              <a:t>(“Enter value:”);</a:t>
            </a:r>
          </a:p>
          <a:p>
            <a:pPr>
              <a:buNone/>
            </a:pPr>
            <a:r>
              <a:rPr lang="en-US" sz="1800" dirty="0" smtClean="0"/>
              <a:t>		</a:t>
            </a:r>
            <a:r>
              <a:rPr lang="en-US" sz="1800" dirty="0" err="1" smtClean="0"/>
              <a:t>scanf</a:t>
            </a:r>
            <a:r>
              <a:rPr lang="en-US" sz="1800" dirty="0" smtClean="0"/>
              <a:t>(“%d”, &amp;a);</a:t>
            </a:r>
          </a:p>
          <a:p>
            <a:pPr>
              <a:buNone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Output:</a:t>
            </a:r>
          </a:p>
          <a:p>
            <a:pPr>
              <a:buNone/>
            </a:pPr>
            <a:r>
              <a:rPr lang="en-US" sz="1800" dirty="0" smtClean="0"/>
              <a:t>		Enter value: 6</a:t>
            </a:r>
            <a:endParaRPr lang="en-US" sz="18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6324600" y="2743200"/>
            <a:ext cx="1371600" cy="2667000"/>
            <a:chOff x="6400800" y="1828800"/>
            <a:chExt cx="1371600" cy="2667000"/>
          </a:xfrm>
        </p:grpSpPr>
        <p:sp>
          <p:nvSpPr>
            <p:cNvPr id="5" name="Rectangle 4"/>
            <p:cNvSpPr/>
            <p:nvPr/>
          </p:nvSpPr>
          <p:spPr>
            <a:xfrm>
              <a:off x="6400800" y="1828800"/>
              <a:ext cx="1371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6400800" y="2209800"/>
              <a:ext cx="1371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400800" y="2971800"/>
              <a:ext cx="1371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400800" y="4114800"/>
              <a:ext cx="1371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400800" y="3352800"/>
              <a:ext cx="1371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400800" y="2590800"/>
              <a:ext cx="1371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400800" y="3733800"/>
              <a:ext cx="1371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5334000" y="2743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   13062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10200" y="3124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 13063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34000" y="3505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   13064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4000" y="3886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   13065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57800" y="41910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    13066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34000" y="4648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  13067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57800" y="5029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    13068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0" name="Right Brace 19"/>
          <p:cNvSpPr/>
          <p:nvPr/>
        </p:nvSpPr>
        <p:spPr>
          <a:xfrm>
            <a:off x="7772400" y="4724400"/>
            <a:ext cx="381000" cy="4572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8229600" y="472440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25" name="Curved Connector 24"/>
          <p:cNvCxnSpPr/>
          <p:nvPr/>
        </p:nvCxnSpPr>
        <p:spPr>
          <a:xfrm flipV="1">
            <a:off x="3429000" y="5029200"/>
            <a:ext cx="1905000" cy="1143000"/>
          </a:xfrm>
          <a:prstGeom prst="curved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781800" y="47244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6</a:t>
            </a:r>
            <a:endParaRPr lang="en-US" sz="3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Algerian" pitchFamily="82" charset="0"/>
              </a:rPr>
              <a:t>Taking multiple values using </a:t>
            </a:r>
            <a:r>
              <a:rPr lang="en-US" sz="3200" b="1" dirty="0" err="1" smtClean="0">
                <a:latin typeface="Algerian" pitchFamily="82" charset="0"/>
              </a:rPr>
              <a:t>scanf</a:t>
            </a:r>
            <a:r>
              <a:rPr lang="en-US" sz="3200" b="1" dirty="0" smtClean="0">
                <a:latin typeface="Algerian" pitchFamily="82" charset="0"/>
              </a:rPr>
              <a:t>() function</a:t>
            </a:r>
            <a:endParaRPr lang="en-US" sz="3200" b="1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 fontScale="77500" lnSpcReduction="20000"/>
          </a:bodyPr>
          <a:lstStyle/>
          <a:p>
            <a:r>
              <a:rPr lang="en-US" sz="3100" dirty="0" smtClean="0"/>
              <a:t>The </a:t>
            </a:r>
            <a:r>
              <a:rPr lang="en-US" sz="3100" dirty="0" err="1" smtClean="0"/>
              <a:t>scanf</a:t>
            </a:r>
            <a:r>
              <a:rPr lang="en-US" sz="3100" dirty="0" smtClean="0"/>
              <a:t>() function accept </a:t>
            </a:r>
            <a:r>
              <a:rPr lang="en-US" sz="3100" dirty="0" smtClean="0"/>
              <a:t> </a:t>
            </a:r>
            <a:r>
              <a:rPr lang="en-US" sz="3100" dirty="0" smtClean="0"/>
              <a:t>several variable at once</a:t>
            </a:r>
            <a:r>
              <a:rPr lang="en-US" sz="3100" dirty="0" smtClean="0"/>
              <a:t>.</a:t>
            </a:r>
          </a:p>
          <a:p>
            <a:r>
              <a:rPr lang="en-US" sz="3100" dirty="0" smtClean="0"/>
              <a:t>Means we can input several input values  in single </a:t>
            </a:r>
            <a:r>
              <a:rPr lang="en-US" sz="3100" dirty="0" err="1" smtClean="0"/>
              <a:t>scanf</a:t>
            </a:r>
            <a:r>
              <a:rPr lang="en-US" sz="3100" dirty="0" smtClean="0"/>
              <a:t> </a:t>
            </a:r>
            <a:r>
              <a:rPr lang="en-US" sz="3100" dirty="0" err="1" smtClean="0"/>
              <a:t>staement</a:t>
            </a:r>
            <a:r>
              <a:rPr lang="en-US" sz="3100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To demonstrate this, lets take the following programming example: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sz="2100" dirty="0" smtClean="0"/>
              <a:t>void main(void)</a:t>
            </a:r>
          </a:p>
          <a:p>
            <a:pPr>
              <a:buNone/>
            </a:pPr>
            <a:r>
              <a:rPr lang="en-US" sz="2100" dirty="0" smtClean="0"/>
              <a:t>			{</a:t>
            </a:r>
          </a:p>
          <a:p>
            <a:pPr>
              <a:buNone/>
            </a:pPr>
            <a:r>
              <a:rPr lang="en-US" sz="2100" dirty="0" smtClean="0"/>
              <a:t>			</a:t>
            </a:r>
            <a:r>
              <a:rPr lang="en-US" sz="2100" dirty="0" err="1" smtClean="0"/>
              <a:t>int</a:t>
            </a:r>
            <a:r>
              <a:rPr lang="en-US" sz="2100" dirty="0" smtClean="0"/>
              <a:t> </a:t>
            </a:r>
            <a:r>
              <a:rPr lang="en-US" sz="2100" dirty="0" err="1" smtClean="0"/>
              <a:t>i</a:t>
            </a:r>
            <a:r>
              <a:rPr lang="en-US" sz="2100" dirty="0" smtClean="0"/>
              <a:t>;</a:t>
            </a:r>
          </a:p>
          <a:p>
            <a:pPr>
              <a:buNone/>
            </a:pPr>
            <a:r>
              <a:rPr lang="en-US" sz="2100" dirty="0" smtClean="0"/>
              <a:t>			char c;</a:t>
            </a:r>
          </a:p>
          <a:p>
            <a:pPr>
              <a:buNone/>
            </a:pPr>
            <a:r>
              <a:rPr lang="en-US" sz="2100" dirty="0" smtClean="0"/>
              <a:t>			float f;</a:t>
            </a:r>
          </a:p>
          <a:p>
            <a:pPr>
              <a:buNone/>
            </a:pPr>
            <a:endParaRPr lang="en-US" sz="2100" dirty="0" smtClean="0"/>
          </a:p>
          <a:p>
            <a:pPr>
              <a:buNone/>
            </a:pPr>
            <a:r>
              <a:rPr lang="en-US" sz="2100" dirty="0" smtClean="0"/>
              <a:t>			</a:t>
            </a:r>
            <a:r>
              <a:rPr lang="en-US" sz="2100" dirty="0" err="1" smtClean="0"/>
              <a:t>printf</a:t>
            </a:r>
            <a:r>
              <a:rPr lang="en-US" sz="2100" dirty="0" smtClean="0"/>
              <a:t>(“Enter values for </a:t>
            </a:r>
            <a:r>
              <a:rPr lang="en-US" sz="2100" dirty="0" err="1" smtClean="0"/>
              <a:t>i</a:t>
            </a:r>
            <a:r>
              <a:rPr lang="en-US" sz="2100" dirty="0" smtClean="0"/>
              <a:t>, c and f variable</a:t>
            </a:r>
            <a:r>
              <a:rPr lang="en-US" sz="2100" dirty="0" smtClean="0">
                <a:sym typeface="Wingdings" pitchFamily="2" charset="2"/>
              </a:rPr>
              <a:t>);		          		</a:t>
            </a:r>
            <a:r>
              <a:rPr lang="en-US" sz="2100" dirty="0" smtClean="0">
                <a:sym typeface="Wingdings" pitchFamily="2" charset="2"/>
              </a:rPr>
              <a:t>	</a:t>
            </a:r>
            <a:r>
              <a:rPr lang="en-US" sz="2100" b="1" dirty="0" err="1" smtClean="0">
                <a:sym typeface="Wingdings" pitchFamily="2" charset="2"/>
              </a:rPr>
              <a:t>scanf</a:t>
            </a:r>
            <a:r>
              <a:rPr lang="en-US" sz="2100" b="1" dirty="0" smtClean="0">
                <a:sym typeface="Wingdings" pitchFamily="2" charset="2"/>
              </a:rPr>
              <a:t>(“%d  %c %f”, &amp;</a:t>
            </a:r>
            <a:r>
              <a:rPr lang="en-US" sz="2100" b="1" dirty="0" err="1" smtClean="0">
                <a:sym typeface="Wingdings" pitchFamily="2" charset="2"/>
              </a:rPr>
              <a:t>i,&amp;c,&amp;f</a:t>
            </a:r>
            <a:r>
              <a:rPr lang="en-US" sz="2100" b="1" dirty="0" smtClean="0">
                <a:sym typeface="Wingdings" pitchFamily="2" charset="2"/>
              </a:rPr>
              <a:t>);</a:t>
            </a:r>
          </a:p>
          <a:p>
            <a:pPr>
              <a:buNone/>
            </a:pPr>
            <a:endParaRPr lang="en-US" sz="21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100" dirty="0" smtClean="0">
                <a:sym typeface="Wingdings" pitchFamily="2" charset="2"/>
              </a:rPr>
              <a:t>			</a:t>
            </a:r>
            <a:r>
              <a:rPr lang="en-US" sz="2100" dirty="0" err="1" smtClean="0">
                <a:sym typeface="Wingdings" pitchFamily="2" charset="2"/>
              </a:rPr>
              <a:t>printf</a:t>
            </a:r>
            <a:r>
              <a:rPr lang="en-US" sz="2100" dirty="0" smtClean="0">
                <a:sym typeface="Wingdings" pitchFamily="2" charset="2"/>
              </a:rPr>
              <a:t>(“value of </a:t>
            </a:r>
            <a:r>
              <a:rPr lang="en-US" sz="2100" dirty="0" err="1" smtClean="0">
                <a:sym typeface="Wingdings" pitchFamily="2" charset="2"/>
              </a:rPr>
              <a:t>i</a:t>
            </a:r>
            <a:r>
              <a:rPr lang="en-US" sz="2100" dirty="0" smtClean="0">
                <a:sym typeface="Wingdings" pitchFamily="2" charset="2"/>
              </a:rPr>
              <a:t> is %d, value of c is %c and value of f is %f”, 				</a:t>
            </a:r>
            <a:r>
              <a:rPr lang="en-US" sz="2100" dirty="0" err="1" smtClean="0">
                <a:sym typeface="Wingdings" pitchFamily="2" charset="2"/>
              </a:rPr>
              <a:t>i,c,f</a:t>
            </a:r>
            <a:r>
              <a:rPr lang="en-US" sz="2100" dirty="0" smtClean="0">
                <a:sym typeface="Wingdings" pitchFamily="2" charset="2"/>
              </a:rPr>
              <a:t>); </a:t>
            </a:r>
          </a:p>
          <a:p>
            <a:pPr>
              <a:buNone/>
            </a:pPr>
            <a:r>
              <a:rPr lang="en-US" sz="2100" dirty="0" smtClean="0">
                <a:sym typeface="Wingdings" pitchFamily="2" charset="2"/>
              </a:rPr>
              <a:t>				</a:t>
            </a:r>
          </a:p>
          <a:p>
            <a:pPr>
              <a:buNone/>
            </a:pPr>
            <a:r>
              <a:rPr lang="en-US" sz="2100" dirty="0" smtClean="0">
                <a:sym typeface="Wingdings" pitchFamily="2" charset="2"/>
              </a:rPr>
              <a:t>			</a:t>
            </a:r>
            <a:r>
              <a:rPr lang="en-US" sz="2100" dirty="0" err="1" smtClean="0">
                <a:sym typeface="Wingdings" pitchFamily="2" charset="2"/>
              </a:rPr>
              <a:t>getch</a:t>
            </a:r>
            <a:r>
              <a:rPr lang="en-US" sz="2100" dirty="0" smtClean="0">
                <a:sym typeface="Wingdings" pitchFamily="2" charset="2"/>
              </a:rPr>
              <a:t>();</a:t>
            </a:r>
          </a:p>
          <a:p>
            <a:pPr>
              <a:buNone/>
            </a:pPr>
            <a:r>
              <a:rPr lang="en-US" sz="2100" dirty="0" smtClean="0">
                <a:sym typeface="Wingdings" pitchFamily="2" charset="2"/>
              </a:rPr>
              <a:t>			}</a:t>
            </a:r>
            <a:endParaRPr lang="en-US" sz="2100" dirty="0" smtClean="0"/>
          </a:p>
          <a:p>
            <a:pPr>
              <a:buNone/>
            </a:pPr>
            <a:r>
              <a:rPr lang="en-US" sz="2100" dirty="0" smtClean="0"/>
              <a:t>	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447800"/>
            <a:ext cx="7620000" cy="838199"/>
          </a:xfrm>
        </p:spPr>
        <p:txBody>
          <a:bodyPr>
            <a:noAutofit/>
          </a:bodyPr>
          <a:lstStyle/>
          <a:p>
            <a:r>
              <a:rPr lang="en-US" sz="1600" dirty="0" smtClean="0">
                <a:latin typeface="Calibri" pitchFamily="34" charset="0"/>
              </a:rPr>
              <a:t>The </a:t>
            </a:r>
            <a:r>
              <a:rPr lang="en-US" sz="1600" dirty="0" err="1" smtClean="0">
                <a:latin typeface="Calibri" pitchFamily="34" charset="0"/>
              </a:rPr>
              <a:t>scanf</a:t>
            </a:r>
            <a:r>
              <a:rPr lang="en-US" sz="1600" dirty="0" smtClean="0">
                <a:latin typeface="Calibri" pitchFamily="34" charset="0"/>
              </a:rPr>
              <a:t>() function accept </a:t>
            </a:r>
            <a:r>
              <a:rPr lang="en-US" sz="1600" dirty="0" smtClean="0">
                <a:latin typeface="Calibri" pitchFamily="34" charset="0"/>
              </a:rPr>
              <a:t> </a:t>
            </a:r>
            <a:r>
              <a:rPr lang="en-US" sz="1600" dirty="0" smtClean="0">
                <a:latin typeface="Calibri" pitchFamily="34" charset="0"/>
              </a:rPr>
              <a:t>several variable at once</a:t>
            </a:r>
            <a:r>
              <a:rPr lang="en-US" sz="1600" dirty="0" smtClean="0">
                <a:latin typeface="Calibri" pitchFamily="34" charset="0"/>
              </a:rPr>
              <a:t>.</a:t>
            </a:r>
          </a:p>
          <a:p>
            <a:r>
              <a:rPr lang="en-US" sz="1600" dirty="0" smtClean="0"/>
              <a:t>Means we can input several input values  in single </a:t>
            </a:r>
            <a:r>
              <a:rPr lang="en-US" sz="1600" dirty="0" err="1" smtClean="0"/>
              <a:t>scanf</a:t>
            </a:r>
            <a:r>
              <a:rPr lang="en-US" sz="1600" dirty="0" smtClean="0"/>
              <a:t> </a:t>
            </a:r>
            <a:r>
              <a:rPr lang="en-US" sz="1600" dirty="0" smtClean="0"/>
              <a:t>statement.</a:t>
            </a:r>
            <a:endParaRPr lang="en-US" sz="1600" dirty="0" smtClean="0">
              <a:latin typeface="Calibri" pitchFamily="34" charset="0"/>
            </a:endParaRPr>
          </a:p>
          <a:p>
            <a:r>
              <a:rPr lang="en-US" sz="1600" dirty="0" smtClean="0">
                <a:latin typeface="Calibri" pitchFamily="34" charset="0"/>
              </a:rPr>
              <a:t>To demonstrate this, lets take the following programming example:</a:t>
            </a:r>
          </a:p>
          <a:p>
            <a:endParaRPr lang="en-US" sz="1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2667000"/>
            <a:ext cx="3581400" cy="32766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6400" dirty="0" smtClean="0"/>
              <a:t>void main(void)</a:t>
            </a:r>
          </a:p>
          <a:p>
            <a:pPr>
              <a:buNone/>
            </a:pPr>
            <a:r>
              <a:rPr lang="en-US" sz="6400" dirty="0" smtClean="0"/>
              <a:t>{</a:t>
            </a:r>
          </a:p>
          <a:p>
            <a:pPr>
              <a:buNone/>
            </a:pPr>
            <a:r>
              <a:rPr lang="en-US" sz="6400" dirty="0" smtClean="0"/>
              <a:t>	</a:t>
            </a:r>
            <a:r>
              <a:rPr lang="en-US" sz="6400" dirty="0" err="1" smtClean="0"/>
              <a:t>int</a:t>
            </a:r>
            <a:r>
              <a:rPr lang="en-US" sz="6400" dirty="0" smtClean="0"/>
              <a:t> </a:t>
            </a:r>
            <a:r>
              <a:rPr lang="en-US" sz="6400" dirty="0" err="1" smtClean="0"/>
              <a:t>i</a:t>
            </a:r>
            <a:r>
              <a:rPr lang="en-US" sz="6400" dirty="0" smtClean="0"/>
              <a:t>;</a:t>
            </a:r>
          </a:p>
          <a:p>
            <a:pPr>
              <a:buNone/>
            </a:pPr>
            <a:r>
              <a:rPr lang="en-US" sz="6400" dirty="0" smtClean="0"/>
              <a:t>	char c;</a:t>
            </a:r>
          </a:p>
          <a:p>
            <a:pPr>
              <a:buNone/>
            </a:pPr>
            <a:r>
              <a:rPr lang="en-US" sz="6400" dirty="0" smtClean="0"/>
              <a:t>	float f;</a:t>
            </a:r>
          </a:p>
          <a:p>
            <a:pPr>
              <a:buNone/>
            </a:pPr>
            <a:endParaRPr lang="en-US" sz="6400" dirty="0" smtClean="0"/>
          </a:p>
          <a:p>
            <a:pPr>
              <a:buNone/>
            </a:pPr>
            <a:r>
              <a:rPr lang="en-US" sz="6400" dirty="0" smtClean="0"/>
              <a:t>	</a:t>
            </a:r>
            <a:r>
              <a:rPr lang="en-US" sz="6400" dirty="0" err="1" smtClean="0"/>
              <a:t>printf</a:t>
            </a:r>
            <a:r>
              <a:rPr lang="en-US" sz="6400" dirty="0" smtClean="0"/>
              <a:t>(“Enter values for </a:t>
            </a:r>
            <a:r>
              <a:rPr lang="en-US" sz="6400" dirty="0" err="1" smtClean="0"/>
              <a:t>i</a:t>
            </a:r>
            <a:r>
              <a:rPr lang="en-US" sz="6400" dirty="0" smtClean="0"/>
              <a:t>, c and f variable</a:t>
            </a:r>
            <a:r>
              <a:rPr lang="en-US" sz="6400" dirty="0" smtClean="0">
                <a:sym typeface="Wingdings" pitchFamily="2" charset="2"/>
              </a:rPr>
              <a:t>);          </a:t>
            </a:r>
          </a:p>
          <a:p>
            <a:pPr>
              <a:buNone/>
            </a:pPr>
            <a:r>
              <a:rPr lang="en-US" sz="6400" dirty="0" smtClean="0">
                <a:sym typeface="Wingdings" pitchFamily="2" charset="2"/>
              </a:rPr>
              <a:t>     </a:t>
            </a:r>
            <a:r>
              <a:rPr lang="en-US" sz="6400" dirty="0" err="1" smtClean="0">
                <a:sym typeface="Wingdings" pitchFamily="2" charset="2"/>
              </a:rPr>
              <a:t>scanf</a:t>
            </a:r>
            <a:r>
              <a:rPr lang="en-US" sz="6400" dirty="0" smtClean="0">
                <a:sym typeface="Wingdings" pitchFamily="2" charset="2"/>
              </a:rPr>
              <a:t>(“%d  %c %f”, &amp;</a:t>
            </a:r>
            <a:r>
              <a:rPr lang="en-US" sz="6400" dirty="0" err="1" smtClean="0">
                <a:sym typeface="Wingdings" pitchFamily="2" charset="2"/>
              </a:rPr>
              <a:t>i,&amp;c,&amp;f</a:t>
            </a:r>
            <a:r>
              <a:rPr lang="en-US" sz="6400" dirty="0" smtClean="0">
                <a:sym typeface="Wingdings" pitchFamily="2" charset="2"/>
              </a:rPr>
              <a:t>);</a:t>
            </a:r>
          </a:p>
          <a:p>
            <a:pPr>
              <a:buNone/>
            </a:pPr>
            <a:endParaRPr lang="en-US" sz="64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6400" dirty="0" smtClean="0">
                <a:sym typeface="Wingdings" pitchFamily="2" charset="2"/>
              </a:rPr>
              <a:t>	</a:t>
            </a:r>
            <a:r>
              <a:rPr lang="en-US" sz="6400" dirty="0" err="1" smtClean="0">
                <a:sym typeface="Wingdings" pitchFamily="2" charset="2"/>
              </a:rPr>
              <a:t>printf</a:t>
            </a:r>
            <a:r>
              <a:rPr lang="en-US" sz="6400" dirty="0" smtClean="0">
                <a:sym typeface="Wingdings" pitchFamily="2" charset="2"/>
              </a:rPr>
              <a:t>(“\</a:t>
            </a:r>
            <a:r>
              <a:rPr lang="en-US" sz="6400" dirty="0" err="1" smtClean="0">
                <a:sym typeface="Wingdings" pitchFamily="2" charset="2"/>
              </a:rPr>
              <a:t>nvalue</a:t>
            </a:r>
            <a:r>
              <a:rPr lang="en-US" sz="6400" dirty="0" smtClean="0">
                <a:sym typeface="Wingdings" pitchFamily="2" charset="2"/>
              </a:rPr>
              <a:t> of </a:t>
            </a:r>
            <a:r>
              <a:rPr lang="en-US" sz="6400" dirty="0" err="1" smtClean="0">
                <a:sym typeface="Wingdings" pitchFamily="2" charset="2"/>
              </a:rPr>
              <a:t>i</a:t>
            </a:r>
            <a:r>
              <a:rPr lang="en-US" sz="6400" dirty="0" smtClean="0">
                <a:sym typeface="Wingdings" pitchFamily="2" charset="2"/>
              </a:rPr>
              <a:t> is %d, value of c is %c and value of f is %f”, </a:t>
            </a:r>
            <a:r>
              <a:rPr lang="en-US" sz="6400" dirty="0" err="1" smtClean="0">
                <a:sym typeface="Wingdings" pitchFamily="2" charset="2"/>
              </a:rPr>
              <a:t>i,c,f</a:t>
            </a:r>
            <a:r>
              <a:rPr lang="en-US" sz="6400" dirty="0" smtClean="0">
                <a:sym typeface="Wingdings" pitchFamily="2" charset="2"/>
              </a:rPr>
              <a:t>); </a:t>
            </a:r>
          </a:p>
          <a:p>
            <a:pPr>
              <a:buNone/>
            </a:pPr>
            <a:r>
              <a:rPr lang="en-US" sz="6400" dirty="0" smtClean="0">
                <a:sym typeface="Wingdings" pitchFamily="2" charset="2"/>
              </a:rPr>
              <a:t>				</a:t>
            </a:r>
          </a:p>
          <a:p>
            <a:pPr>
              <a:buNone/>
            </a:pPr>
            <a:r>
              <a:rPr lang="en-US" sz="6400" dirty="0" smtClean="0">
                <a:sym typeface="Wingdings" pitchFamily="2" charset="2"/>
              </a:rPr>
              <a:t>	</a:t>
            </a:r>
            <a:r>
              <a:rPr lang="en-US" sz="6400" dirty="0" err="1" smtClean="0">
                <a:sym typeface="Wingdings" pitchFamily="2" charset="2"/>
              </a:rPr>
              <a:t>getch</a:t>
            </a:r>
            <a:r>
              <a:rPr lang="en-US" sz="6400" dirty="0" smtClean="0">
                <a:sym typeface="Wingdings" pitchFamily="2" charset="2"/>
              </a:rPr>
              <a:t>();</a:t>
            </a:r>
          </a:p>
          <a:p>
            <a:pPr>
              <a:buNone/>
            </a:pPr>
            <a:r>
              <a:rPr lang="en-US" sz="6400" dirty="0" smtClean="0">
                <a:sym typeface="Wingdings" pitchFamily="2" charset="2"/>
              </a:rPr>
              <a:t>	}</a:t>
            </a:r>
            <a:endParaRPr lang="en-US" sz="6400" dirty="0" smtClean="0"/>
          </a:p>
          <a:p>
            <a:pPr>
              <a:buNone/>
            </a:pPr>
            <a:r>
              <a:rPr lang="en-US" sz="2800" dirty="0" smtClean="0"/>
              <a:t>	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Algerian" pitchFamily="82" charset="0"/>
              </a:rPr>
              <a:t>Taking multiple values using </a:t>
            </a:r>
            <a:r>
              <a:rPr lang="en-US" sz="3200" b="1" dirty="0" err="1" smtClean="0">
                <a:latin typeface="Algerian" pitchFamily="82" charset="0"/>
              </a:rPr>
              <a:t>scanf</a:t>
            </a:r>
            <a:r>
              <a:rPr lang="en-US" sz="3200" b="1" dirty="0" smtClean="0">
                <a:latin typeface="Algerian" pitchFamily="82" charset="0"/>
              </a:rPr>
              <a:t>() function</a:t>
            </a:r>
            <a:endParaRPr lang="en-US" sz="3200" b="1" dirty="0">
              <a:latin typeface="Algerian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57800" y="28956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OUTPUT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3276600"/>
            <a:ext cx="48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Enter values for </a:t>
            </a:r>
            <a:r>
              <a:rPr lang="en-US" dirty="0" err="1" smtClean="0"/>
              <a:t>i</a:t>
            </a:r>
            <a:r>
              <a:rPr lang="en-US" dirty="0" smtClean="0"/>
              <a:t> c and f variable: 2  B  36.34</a:t>
            </a:r>
          </a:p>
          <a:p>
            <a:endParaRPr lang="en-US" dirty="0"/>
          </a:p>
          <a:p>
            <a:r>
              <a:rPr lang="en-US" dirty="0" smtClean="0"/>
              <a:t>Value of </a:t>
            </a:r>
            <a:r>
              <a:rPr lang="en-US" dirty="0" err="1" smtClean="0"/>
              <a:t>i</a:t>
            </a:r>
            <a:r>
              <a:rPr lang="en-US" dirty="0" smtClean="0"/>
              <a:t> is 2, value for c is B and value for f is 36.34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257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 pervious example, now the question will arise here that how does </a:t>
            </a:r>
            <a:r>
              <a:rPr lang="en-US" sz="2400" dirty="0" err="1" smtClean="0"/>
              <a:t>scanf</a:t>
            </a:r>
            <a:r>
              <a:rPr lang="en-US" sz="2400" dirty="0" smtClean="0"/>
              <a:t>() knows when we’ve finished typing one value and start another?</a:t>
            </a:r>
          </a:p>
          <a:p>
            <a:r>
              <a:rPr lang="en-US" sz="2400" dirty="0" smtClean="0"/>
              <a:t>Answers is that, </a:t>
            </a:r>
          </a:p>
          <a:p>
            <a:r>
              <a:rPr lang="en-US" sz="2400" dirty="0" smtClean="0"/>
              <a:t>As we type our three input values (suppose  2,</a:t>
            </a:r>
            <a:r>
              <a:rPr lang="en-US" sz="2400" b="1" dirty="0" smtClean="0"/>
              <a:t>B</a:t>
            </a:r>
            <a:r>
              <a:rPr lang="en-US" sz="2400" dirty="0" smtClean="0"/>
              <a:t>, 36.34) we separate them by spaces.</a:t>
            </a:r>
          </a:p>
          <a:p>
            <a:r>
              <a:rPr lang="en-US" sz="2400" dirty="0" smtClean="0"/>
              <a:t>The </a:t>
            </a:r>
            <a:r>
              <a:rPr lang="en-US" sz="2400" dirty="0" err="1" smtClean="0"/>
              <a:t>scanf</a:t>
            </a:r>
            <a:r>
              <a:rPr lang="en-US" sz="2400" dirty="0" smtClean="0"/>
              <a:t>() matches each space we type with the corresponding space b/w the format </a:t>
            </a:r>
            <a:r>
              <a:rPr lang="en-US" sz="2400" dirty="0" err="1" smtClean="0"/>
              <a:t>specifier</a:t>
            </a:r>
            <a:r>
              <a:rPr lang="en-US" sz="2400" dirty="0" smtClean="0"/>
              <a:t> in </a:t>
            </a:r>
            <a:r>
              <a:rPr lang="en-US" sz="2400" dirty="0" err="1" smtClean="0"/>
              <a:t>scanf</a:t>
            </a:r>
            <a:r>
              <a:rPr lang="en-US" sz="2400" dirty="0" smtClean="0"/>
              <a:t>().</a:t>
            </a:r>
          </a:p>
          <a:p>
            <a:r>
              <a:rPr lang="en-US" sz="2400" dirty="0" smtClean="0"/>
              <a:t>If we have tried to separate the values with another character – (dashed or comma) this would not have  matched the space in format strings/ </a:t>
            </a:r>
            <a:r>
              <a:rPr lang="en-US" sz="2400" dirty="0" err="1" smtClean="0"/>
              <a:t>specifier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This process is shown in next slide.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Algerian" pitchFamily="82" charset="0"/>
              </a:rPr>
              <a:t>Taking multiple values using </a:t>
            </a:r>
            <a:r>
              <a:rPr lang="en-US" sz="3200" b="1" dirty="0" err="1" smtClean="0">
                <a:latin typeface="Algerian" pitchFamily="82" charset="0"/>
              </a:rPr>
              <a:t>scanf</a:t>
            </a:r>
            <a:r>
              <a:rPr lang="en-US" sz="3200" b="1" dirty="0" smtClean="0">
                <a:latin typeface="Algerian" pitchFamily="82" charset="0"/>
              </a:rPr>
              <a:t>() function</a:t>
            </a:r>
            <a:endParaRPr lang="en-US" sz="3200" b="1" dirty="0">
              <a:latin typeface="Algerian" pitchFamily="82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 flipH="1">
            <a:off x="2895599" y="2362200"/>
            <a:ext cx="2819400" cy="3810000"/>
            <a:chOff x="3810000" y="1600200"/>
            <a:chExt cx="2506133" cy="3810000"/>
          </a:xfrm>
        </p:grpSpPr>
        <p:grpSp>
          <p:nvGrpSpPr>
            <p:cNvPr id="4" name="Group 3"/>
            <p:cNvGrpSpPr/>
            <p:nvPr/>
          </p:nvGrpSpPr>
          <p:grpSpPr>
            <a:xfrm>
              <a:off x="3810000" y="1600200"/>
              <a:ext cx="1371600" cy="2667000"/>
              <a:chOff x="6400800" y="1828800"/>
              <a:chExt cx="1371600" cy="2667000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6400800" y="1828800"/>
                <a:ext cx="13716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6400800" y="2209800"/>
                <a:ext cx="13716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6400800" y="2971800"/>
                <a:ext cx="13716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400800" y="4114800"/>
                <a:ext cx="13716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6400800" y="3352800"/>
                <a:ext cx="13716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6400800" y="2590800"/>
                <a:ext cx="13716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6400800" y="3733800"/>
                <a:ext cx="13716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3810000" y="4267200"/>
              <a:ext cx="1371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810000" y="4648200"/>
              <a:ext cx="1371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810000" y="5029200"/>
              <a:ext cx="1371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57800" y="2743200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   13062</a:t>
              </a:r>
              <a:endParaRPr lang="en-US" dirty="0">
                <a:latin typeface="Calibri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190067" y="3124200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 13063</a:t>
              </a:r>
              <a:endParaRPr lang="en-US" dirty="0">
                <a:latin typeface="Calibri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257800" y="3505200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   13064</a:t>
              </a:r>
              <a:endParaRPr lang="en-US" dirty="0">
                <a:latin typeface="Calibri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257800" y="3886200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   13065</a:t>
              </a:r>
              <a:endParaRPr lang="en-US" dirty="0">
                <a:latin typeface="Calibri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257800" y="4267200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  13066</a:t>
              </a:r>
              <a:endParaRPr lang="en-US" dirty="0">
                <a:latin typeface="Calibri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257800" y="4648200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  13067</a:t>
              </a:r>
              <a:endParaRPr lang="en-US" dirty="0">
                <a:latin typeface="Calibri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325533" y="5029200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    13068</a:t>
              </a:r>
              <a:endParaRPr lang="en-US" dirty="0">
                <a:latin typeface="Calibri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257800" y="2362200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   13061</a:t>
              </a:r>
              <a:endParaRPr lang="en-US" dirty="0">
                <a:latin typeface="Calibri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257800" y="1981200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   13060</a:t>
              </a:r>
              <a:endParaRPr lang="en-US" dirty="0">
                <a:latin typeface="Calibri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257800" y="1600200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   13059</a:t>
              </a: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676400" y="1447800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Scanf</a:t>
            </a:r>
            <a:r>
              <a:rPr lang="en-US" sz="2800" b="1" dirty="0" smtClean="0"/>
              <a:t>(“%d %c %f”, &amp;</a:t>
            </a:r>
            <a:r>
              <a:rPr lang="en-US" sz="2800" b="1" dirty="0" err="1"/>
              <a:t>i</a:t>
            </a:r>
            <a:r>
              <a:rPr lang="en-US" sz="2800" b="1" dirty="0" err="1" smtClean="0"/>
              <a:t>,&amp;c,&amp;f</a:t>
            </a:r>
            <a:r>
              <a:rPr lang="en-US" sz="2800" b="1" dirty="0" smtClean="0"/>
              <a:t>);</a:t>
            </a:r>
            <a:endParaRPr lang="en-US" sz="2800" b="1" dirty="0"/>
          </a:p>
        </p:txBody>
      </p:sp>
      <p:sp>
        <p:nvSpPr>
          <p:cNvPr id="27" name="Right Brace 26"/>
          <p:cNvSpPr/>
          <p:nvPr/>
        </p:nvSpPr>
        <p:spPr>
          <a:xfrm>
            <a:off x="5791200" y="2895600"/>
            <a:ext cx="381000" cy="4572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Brace 27"/>
          <p:cNvSpPr/>
          <p:nvPr/>
        </p:nvSpPr>
        <p:spPr>
          <a:xfrm>
            <a:off x="5791200" y="3886200"/>
            <a:ext cx="304800" cy="3048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Brace 28"/>
          <p:cNvSpPr/>
          <p:nvPr/>
        </p:nvSpPr>
        <p:spPr>
          <a:xfrm>
            <a:off x="5867400" y="4800600"/>
            <a:ext cx="381000" cy="11430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6248400" y="2971800"/>
            <a:ext cx="250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248400" y="38862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324600" y="5181600"/>
            <a:ext cx="256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</a:t>
            </a:r>
            <a:endParaRPr lang="en-US" dirty="0"/>
          </a:p>
        </p:txBody>
      </p:sp>
      <p:cxnSp>
        <p:nvCxnSpPr>
          <p:cNvPr id="51" name="Straight Connector 50"/>
          <p:cNvCxnSpPr/>
          <p:nvPr/>
        </p:nvCxnSpPr>
        <p:spPr>
          <a:xfrm rot="5400000">
            <a:off x="3124994" y="2132806"/>
            <a:ext cx="3048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3658394" y="2056606"/>
            <a:ext cx="3048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4267994" y="2056606"/>
            <a:ext cx="3048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10800000" flipV="1">
            <a:off x="2514600" y="2286000"/>
            <a:ext cx="762000" cy="685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2514600" y="2971800"/>
            <a:ext cx="533400" cy="152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10800000">
            <a:off x="1905000" y="2209800"/>
            <a:ext cx="19050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 flipH="1" flipV="1">
            <a:off x="1029494" y="3086100"/>
            <a:ext cx="1751806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16" idx="3"/>
          </p:cNvCxnSpPr>
          <p:nvPr/>
        </p:nvCxnSpPr>
        <p:spPr>
          <a:xfrm>
            <a:off x="1905000" y="3962400"/>
            <a:ext cx="1143000" cy="1084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419600" y="2209800"/>
            <a:ext cx="3276600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5400000">
            <a:off x="6172200" y="3810000"/>
            <a:ext cx="30480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rot="10800000" flipV="1">
            <a:off x="6705600" y="5334000"/>
            <a:ext cx="990600" cy="76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 rot="20277602">
            <a:off x="4625647" y="2618109"/>
            <a:ext cx="7135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2</a:t>
            </a:r>
            <a:endParaRPr lang="en-US" sz="48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4724400" y="3886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45" name="TextBox 44"/>
          <p:cNvSpPr txBox="1"/>
          <p:nvPr/>
        </p:nvSpPr>
        <p:spPr>
          <a:xfrm rot="16200000">
            <a:off x="4298611" y="5070261"/>
            <a:ext cx="1240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36.34</a:t>
            </a:r>
            <a:endParaRPr lang="en-US" sz="36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153</TotalTime>
  <Words>559</Words>
  <Application>Microsoft Office PowerPoint</Application>
  <PresentationFormat>On-screen Show (4:3)</PresentationFormat>
  <Paragraphs>130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Introduction to computer programming</vt:lpstr>
      <vt:lpstr>The scanf() function</vt:lpstr>
      <vt:lpstr>Scanf() function cont….</vt:lpstr>
      <vt:lpstr>Slide 4</vt:lpstr>
      <vt:lpstr>Slide 5</vt:lpstr>
      <vt:lpstr>Taking multiple values using scanf() function</vt:lpstr>
      <vt:lpstr>Taking multiple values using scanf() function</vt:lpstr>
      <vt:lpstr>Slide 8</vt:lpstr>
      <vt:lpstr>Taking multiple values using scanf() function</vt:lpstr>
      <vt:lpstr>KEYWORDS</vt:lpstr>
      <vt:lpstr>Keywords </vt:lpstr>
      <vt:lpstr>Keywords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programming</dc:title>
  <dc:creator>Mohsin</dc:creator>
  <cp:lastModifiedBy>ShumailaSheikh</cp:lastModifiedBy>
  <cp:revision>22</cp:revision>
  <dcterms:created xsi:type="dcterms:W3CDTF">2009-07-01T16:01:36Z</dcterms:created>
  <dcterms:modified xsi:type="dcterms:W3CDTF">2009-07-02T06:24:48Z</dcterms:modified>
</cp:coreProperties>
</file>